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More Sugar" panose="020B0604020202020204" charset="0"/>
      <p:regular r:id="rId8"/>
    </p:embeddedFont>
    <p:embeddedFont>
      <p:font typeface="Playpen Sans" panose="020B0604020202020204" charset="0"/>
      <p:regular r:id="rId9"/>
    </p:embeddedFont>
    <p:embeddedFont>
      <p:font typeface="Playpen San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rot="-5400000">
            <a:off x="13087133" y="-4358028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5400000">
            <a:off x="1785143" y="8609192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5400000">
            <a:off x="-5780053" y="-6387202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1419334" y="3359204"/>
            <a:ext cx="846352" cy="477035"/>
          </a:xfrm>
          <a:custGeom>
            <a:avLst/>
            <a:gdLst/>
            <a:ahLst/>
            <a:cxnLst/>
            <a:rect l="l" t="t" r="r" b="b"/>
            <a:pathLst>
              <a:path w="846352" h="477035">
                <a:moveTo>
                  <a:pt x="0" y="0"/>
                </a:moveTo>
                <a:lnTo>
                  <a:pt x="846352" y="0"/>
                </a:lnTo>
                <a:lnTo>
                  <a:pt x="846352" y="477035"/>
                </a:lnTo>
                <a:lnTo>
                  <a:pt x="0" y="477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1053546">
            <a:off x="13562544" y="727344"/>
            <a:ext cx="4222035" cy="4625735"/>
          </a:xfrm>
          <a:custGeom>
            <a:avLst/>
            <a:gdLst/>
            <a:ahLst/>
            <a:cxnLst/>
            <a:rect l="l" t="t" r="r" b="b"/>
            <a:pathLst>
              <a:path w="4222035" h="4625735">
                <a:moveTo>
                  <a:pt x="0" y="0"/>
                </a:moveTo>
                <a:lnTo>
                  <a:pt x="4222035" y="0"/>
                </a:lnTo>
                <a:lnTo>
                  <a:pt x="4222035" y="4625735"/>
                </a:lnTo>
                <a:lnTo>
                  <a:pt x="0" y="462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1092672" y="7619603"/>
            <a:ext cx="733913" cy="932222"/>
          </a:xfrm>
          <a:custGeom>
            <a:avLst/>
            <a:gdLst/>
            <a:ahLst/>
            <a:cxnLst/>
            <a:rect l="l" t="t" r="r" b="b"/>
            <a:pathLst>
              <a:path w="733913" h="932222">
                <a:moveTo>
                  <a:pt x="0" y="0"/>
                </a:moveTo>
                <a:lnTo>
                  <a:pt x="733913" y="0"/>
                </a:lnTo>
                <a:lnTo>
                  <a:pt x="733913" y="932222"/>
                </a:lnTo>
                <a:lnTo>
                  <a:pt x="0" y="932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 rot="-866709">
            <a:off x="575631" y="8261892"/>
            <a:ext cx="1687406" cy="2169143"/>
          </a:xfrm>
          <a:custGeom>
            <a:avLst/>
            <a:gdLst/>
            <a:ahLst/>
            <a:cxnLst/>
            <a:rect l="l" t="t" r="r" b="b"/>
            <a:pathLst>
              <a:path w="1687406" h="2169143">
                <a:moveTo>
                  <a:pt x="0" y="0"/>
                </a:moveTo>
                <a:lnTo>
                  <a:pt x="1687406" y="0"/>
                </a:lnTo>
                <a:lnTo>
                  <a:pt x="1687406" y="2169143"/>
                </a:lnTo>
                <a:lnTo>
                  <a:pt x="0" y="2169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419334" y="3994271"/>
            <a:ext cx="13602878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21"/>
              </a:lnSpc>
            </a:pPr>
            <a:r>
              <a:rPr lang="en-US" sz="13517" spc="162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SuperWiser</a:t>
            </a:r>
          </a:p>
          <a:p>
            <a:pPr marL="0" lvl="0" indent="0" algn="l">
              <a:lnSpc>
                <a:spcPts val="6000"/>
              </a:lnSpc>
            </a:pPr>
            <a:r>
              <a:rPr lang="en-US" sz="5000" spc="60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Your AI Research Supervisor Assistant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194233" y="5713254"/>
            <a:ext cx="4129454" cy="337864"/>
          </a:xfrm>
          <a:custGeom>
            <a:avLst/>
            <a:gdLst/>
            <a:ahLst/>
            <a:cxnLst/>
            <a:rect l="l" t="t" r="r" b="b"/>
            <a:pathLst>
              <a:path w="4129454" h="337864">
                <a:moveTo>
                  <a:pt x="0" y="0"/>
                </a:moveTo>
                <a:lnTo>
                  <a:pt x="4129454" y="0"/>
                </a:lnTo>
                <a:lnTo>
                  <a:pt x="4129454" y="337864"/>
                </a:lnTo>
                <a:lnTo>
                  <a:pt x="0" y="3378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419334" y="6766791"/>
            <a:ext cx="12604023" cy="56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spc="42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Yarden Adi, Rom Himelstein and Eyal Tadmor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43077" y="8840771"/>
            <a:ext cx="9116223" cy="33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30"/>
              </a:lnSpc>
            </a:pPr>
            <a:r>
              <a:rPr lang="en-US" sz="2100" spc="25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January 30,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rot="-5400000">
            <a:off x="14115833" y="5742107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2983306" y="9189439"/>
            <a:ext cx="4651435" cy="2195122"/>
          </a:xfrm>
          <a:custGeom>
            <a:avLst/>
            <a:gdLst/>
            <a:ahLst/>
            <a:cxnLst/>
            <a:rect l="l" t="t" r="r" b="b"/>
            <a:pathLst>
              <a:path w="4651435" h="2195122">
                <a:moveTo>
                  <a:pt x="0" y="0"/>
                </a:moveTo>
                <a:lnTo>
                  <a:pt x="4651435" y="0"/>
                </a:lnTo>
                <a:lnTo>
                  <a:pt x="4651435" y="2195122"/>
                </a:lnTo>
                <a:lnTo>
                  <a:pt x="0" y="2195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9145553">
            <a:off x="15176503" y="-371654"/>
            <a:ext cx="2458237" cy="1711827"/>
          </a:xfrm>
          <a:custGeom>
            <a:avLst/>
            <a:gdLst/>
            <a:ahLst/>
            <a:cxnLst/>
            <a:rect l="l" t="t" r="r" b="b"/>
            <a:pathLst>
              <a:path w="2458237" h="1711827">
                <a:moveTo>
                  <a:pt x="0" y="0"/>
                </a:moveTo>
                <a:lnTo>
                  <a:pt x="2458238" y="0"/>
                </a:lnTo>
                <a:lnTo>
                  <a:pt x="2458238" y="1711827"/>
                </a:lnTo>
                <a:lnTo>
                  <a:pt x="0" y="1711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9804827" y="2322193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1028700" y="1019175"/>
            <a:ext cx="1260402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</a:pPr>
            <a:r>
              <a:rPr lang="en-US" sz="7499" spc="89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74540"/>
            <a:ext cx="8115300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Students (especially new ones) have a hard time finding research supervisors.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Crafting the first email and CV is daunting.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Traditional methods are: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Confusing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Time-consuming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These barriers can delay progress and discourage research pursuits.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rot="8714750" flipV="1">
            <a:off x="9376481" y="8522987"/>
            <a:ext cx="2092993" cy="1470627"/>
          </a:xfrm>
          <a:custGeom>
            <a:avLst/>
            <a:gdLst/>
            <a:ahLst/>
            <a:cxnLst/>
            <a:rect l="l" t="t" r="r" b="b"/>
            <a:pathLst>
              <a:path w="2092993" h="1470627">
                <a:moveTo>
                  <a:pt x="0" y="1470626"/>
                </a:moveTo>
                <a:lnTo>
                  <a:pt x="2092993" y="1470626"/>
                </a:lnTo>
                <a:lnTo>
                  <a:pt x="2092993" y="0"/>
                </a:lnTo>
                <a:lnTo>
                  <a:pt x="0" y="0"/>
                </a:lnTo>
                <a:lnTo>
                  <a:pt x="0" y="14706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10800000">
            <a:off x="4189313" y="8935872"/>
            <a:ext cx="3368511" cy="1041134"/>
          </a:xfrm>
          <a:custGeom>
            <a:avLst/>
            <a:gdLst/>
            <a:ahLst/>
            <a:cxnLst/>
            <a:rect l="l" t="t" r="r" b="b"/>
            <a:pathLst>
              <a:path w="3368511" h="1041134">
                <a:moveTo>
                  <a:pt x="0" y="0"/>
                </a:moveTo>
                <a:lnTo>
                  <a:pt x="3368511" y="0"/>
                </a:lnTo>
                <a:lnTo>
                  <a:pt x="3368511" y="1041134"/>
                </a:lnTo>
                <a:lnTo>
                  <a:pt x="0" y="1041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5400000">
            <a:off x="-4599931" y="6953467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 rot="6000">
            <a:off x="11518845" y="1789738"/>
            <a:ext cx="3483812" cy="6949446"/>
          </a:xfrm>
          <a:custGeom>
            <a:avLst/>
            <a:gdLst/>
            <a:ahLst/>
            <a:cxnLst/>
            <a:rect l="l" t="t" r="r" b="b"/>
            <a:pathLst>
              <a:path w="3483812" h="6949446">
                <a:moveTo>
                  <a:pt x="0" y="6059"/>
                </a:moveTo>
                <a:lnTo>
                  <a:pt x="3471693" y="0"/>
                </a:lnTo>
                <a:lnTo>
                  <a:pt x="3483812" y="6943387"/>
                </a:lnTo>
                <a:lnTo>
                  <a:pt x="12118" y="6949446"/>
                </a:lnTo>
                <a:lnTo>
                  <a:pt x="0" y="6059"/>
                </a:lnTo>
                <a:close/>
              </a:path>
            </a:pathLst>
          </a:custGeom>
          <a:blipFill>
            <a:blip r:embed="rId8"/>
            <a:stretch>
              <a:fillRect l="-64405" t="-7583" r="-55938" b="-287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1028700" y="1019175"/>
            <a:ext cx="1260402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</a:pPr>
            <a:r>
              <a:rPr lang="en-US" sz="7499" spc="89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Solution: SuperWiser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74540"/>
            <a:ext cx="10325100" cy="427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A user-friendly chatbot for seamless interaction.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Accepts user preferences and a CV draft.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Recommends suitable research supervisors.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Generates a tailored email draft and polished CV.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Ensures CV accuracy, avoiding any misleading information.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1C0E04"/>
              </a:solidFill>
              <a:latin typeface="Playpen Sans"/>
              <a:ea typeface="Playpen Sans"/>
              <a:cs typeface="Playpen Sans"/>
              <a:sym typeface="Playpen Sans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1C0E04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2900180" y="3429733"/>
            <a:ext cx="629677" cy="648544"/>
          </a:xfrm>
          <a:custGeom>
            <a:avLst/>
            <a:gdLst/>
            <a:ahLst/>
            <a:cxnLst/>
            <a:rect l="l" t="t" r="r" b="b"/>
            <a:pathLst>
              <a:path w="629677" h="648544">
                <a:moveTo>
                  <a:pt x="0" y="0"/>
                </a:moveTo>
                <a:lnTo>
                  <a:pt x="629677" y="0"/>
                </a:lnTo>
                <a:lnTo>
                  <a:pt x="629677" y="648543"/>
                </a:lnTo>
                <a:lnTo>
                  <a:pt x="0" y="648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7859801" y="3429733"/>
            <a:ext cx="629677" cy="648544"/>
          </a:xfrm>
          <a:custGeom>
            <a:avLst/>
            <a:gdLst/>
            <a:ahLst/>
            <a:cxnLst/>
            <a:rect l="l" t="t" r="r" b="b"/>
            <a:pathLst>
              <a:path w="629677" h="648544">
                <a:moveTo>
                  <a:pt x="0" y="0"/>
                </a:moveTo>
                <a:lnTo>
                  <a:pt x="629677" y="0"/>
                </a:lnTo>
                <a:lnTo>
                  <a:pt x="629677" y="648543"/>
                </a:lnTo>
                <a:lnTo>
                  <a:pt x="0" y="648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7661608" y="3734296"/>
            <a:ext cx="1176367" cy="1262901"/>
          </a:xfrm>
          <a:custGeom>
            <a:avLst/>
            <a:gdLst/>
            <a:ahLst/>
            <a:cxnLst/>
            <a:rect l="l" t="t" r="r" b="b"/>
            <a:pathLst>
              <a:path w="1176367" h="1262901">
                <a:moveTo>
                  <a:pt x="0" y="0"/>
                </a:moveTo>
                <a:lnTo>
                  <a:pt x="1176368" y="0"/>
                </a:lnTo>
                <a:lnTo>
                  <a:pt x="1176368" y="1262901"/>
                </a:lnTo>
                <a:lnTo>
                  <a:pt x="0" y="1262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2355613" y="3734296"/>
            <a:ext cx="1282766" cy="1262901"/>
          </a:xfrm>
          <a:custGeom>
            <a:avLst/>
            <a:gdLst/>
            <a:ahLst/>
            <a:cxnLst/>
            <a:rect l="l" t="t" r="r" b="b"/>
            <a:pathLst>
              <a:path w="1282766" h="1262901">
                <a:moveTo>
                  <a:pt x="0" y="0"/>
                </a:moveTo>
                <a:lnTo>
                  <a:pt x="1282766" y="0"/>
                </a:lnTo>
                <a:lnTo>
                  <a:pt x="1282766" y="1262901"/>
                </a:lnTo>
                <a:lnTo>
                  <a:pt x="0" y="1262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3415278" y="3429733"/>
            <a:ext cx="629677" cy="648544"/>
          </a:xfrm>
          <a:custGeom>
            <a:avLst/>
            <a:gdLst/>
            <a:ahLst/>
            <a:cxnLst/>
            <a:rect l="l" t="t" r="r" b="b"/>
            <a:pathLst>
              <a:path w="629677" h="648544">
                <a:moveTo>
                  <a:pt x="0" y="0"/>
                </a:moveTo>
                <a:lnTo>
                  <a:pt x="629677" y="0"/>
                </a:lnTo>
                <a:lnTo>
                  <a:pt x="629677" y="648543"/>
                </a:lnTo>
                <a:lnTo>
                  <a:pt x="0" y="648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2505396" y="3734296"/>
            <a:ext cx="1400297" cy="1262901"/>
          </a:xfrm>
          <a:custGeom>
            <a:avLst/>
            <a:gdLst/>
            <a:ahLst/>
            <a:cxnLst/>
            <a:rect l="l" t="t" r="r" b="b"/>
            <a:pathLst>
              <a:path w="1400297" h="1262901">
                <a:moveTo>
                  <a:pt x="0" y="0"/>
                </a:moveTo>
                <a:lnTo>
                  <a:pt x="1400297" y="0"/>
                </a:lnTo>
                <a:lnTo>
                  <a:pt x="1400297" y="1262901"/>
                </a:lnTo>
                <a:lnTo>
                  <a:pt x="0" y="1262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7661608" y="5680355"/>
            <a:ext cx="3539792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Retrieve 20 recent publications per faculty member, including titles, dates, and abstracts where available.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499" dirty="0">
              <a:solidFill>
                <a:srgbClr val="1C0E04"/>
              </a:solidFill>
              <a:latin typeface="Playpen Sans"/>
              <a:ea typeface="Playpen Sans"/>
              <a:cs typeface="Playpen Sans"/>
              <a:sym typeface="Playpen Sans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499" dirty="0">
              <a:solidFill>
                <a:srgbClr val="1C0E04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55613" y="5680355"/>
            <a:ext cx="4349987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Collect faculty names, contact details, and departmental information (initially DDS portal, expanding to other departments like CS and ECE).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61608" y="5273422"/>
            <a:ext cx="353979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C0E04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Semantic Scholar API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55613" y="5273422"/>
            <a:ext cx="434998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C0E04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Technion Faculty Website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05396" y="5680355"/>
            <a:ext cx="3539792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Gather feedback on supervision experiences from accessible sources (mainly students) to enhance matching accuracy.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05396" y="5273422"/>
            <a:ext cx="353979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C0E04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Student Reviews</a:t>
            </a:r>
          </a:p>
        </p:txBody>
      </p:sp>
      <p:sp>
        <p:nvSpPr>
          <p:cNvPr id="15" name="Freeform 15"/>
          <p:cNvSpPr/>
          <p:nvPr/>
        </p:nvSpPr>
        <p:spPr>
          <a:xfrm rot="-1377053" flipH="1">
            <a:off x="14544349" y="614679"/>
            <a:ext cx="2802801" cy="3608255"/>
          </a:xfrm>
          <a:custGeom>
            <a:avLst/>
            <a:gdLst/>
            <a:ahLst/>
            <a:cxnLst/>
            <a:rect l="l" t="t" r="r" b="b"/>
            <a:pathLst>
              <a:path w="2802801" h="3608255">
                <a:moveTo>
                  <a:pt x="2802801" y="0"/>
                </a:moveTo>
                <a:lnTo>
                  <a:pt x="0" y="0"/>
                </a:lnTo>
                <a:lnTo>
                  <a:pt x="0" y="3608255"/>
                </a:lnTo>
                <a:lnTo>
                  <a:pt x="2802801" y="3608255"/>
                </a:lnTo>
                <a:lnTo>
                  <a:pt x="280280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 rot="-5400000">
            <a:off x="4971833" y="8278454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1028700" y="1019175"/>
            <a:ext cx="1260402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</a:pPr>
            <a:r>
              <a:rPr lang="en-US" sz="7499" spc="89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Data Sources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967538" y="3609723"/>
            <a:ext cx="581882" cy="588300"/>
          </a:xfrm>
          <a:custGeom>
            <a:avLst/>
            <a:gdLst/>
            <a:ahLst/>
            <a:cxnLst/>
            <a:rect l="l" t="t" r="r" b="b"/>
            <a:pathLst>
              <a:path w="581882" h="588300">
                <a:moveTo>
                  <a:pt x="0" y="0"/>
                </a:moveTo>
                <a:lnTo>
                  <a:pt x="581882" y="0"/>
                </a:lnTo>
                <a:lnTo>
                  <a:pt x="581882" y="588300"/>
                </a:lnTo>
                <a:lnTo>
                  <a:pt x="0" y="58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967538" y="4767576"/>
            <a:ext cx="581882" cy="588300"/>
          </a:xfrm>
          <a:custGeom>
            <a:avLst/>
            <a:gdLst/>
            <a:ahLst/>
            <a:cxnLst/>
            <a:rect l="l" t="t" r="r" b="b"/>
            <a:pathLst>
              <a:path w="581882" h="588300">
                <a:moveTo>
                  <a:pt x="0" y="0"/>
                </a:moveTo>
                <a:lnTo>
                  <a:pt x="581882" y="0"/>
                </a:lnTo>
                <a:lnTo>
                  <a:pt x="581882" y="588301"/>
                </a:lnTo>
                <a:lnTo>
                  <a:pt x="0" y="588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967538" y="5927377"/>
            <a:ext cx="581882" cy="588300"/>
          </a:xfrm>
          <a:custGeom>
            <a:avLst/>
            <a:gdLst/>
            <a:ahLst/>
            <a:cxnLst/>
            <a:rect l="l" t="t" r="r" b="b"/>
            <a:pathLst>
              <a:path w="581882" h="588300">
                <a:moveTo>
                  <a:pt x="0" y="0"/>
                </a:moveTo>
                <a:lnTo>
                  <a:pt x="581882" y="0"/>
                </a:lnTo>
                <a:lnTo>
                  <a:pt x="581882" y="588300"/>
                </a:lnTo>
                <a:lnTo>
                  <a:pt x="0" y="58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 rot="-503593">
            <a:off x="11752164" y="2214168"/>
            <a:ext cx="3761117" cy="4114800"/>
          </a:xfrm>
          <a:custGeom>
            <a:avLst/>
            <a:gdLst/>
            <a:ahLst/>
            <a:cxnLst/>
            <a:rect l="l" t="t" r="r" b="b"/>
            <a:pathLst>
              <a:path w="3761117" h="4114800">
                <a:moveTo>
                  <a:pt x="0" y="0"/>
                </a:moveTo>
                <a:lnTo>
                  <a:pt x="3761117" y="0"/>
                </a:lnTo>
                <a:lnTo>
                  <a:pt x="3761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5115672">
            <a:off x="14619097" y="5511200"/>
            <a:ext cx="2451947" cy="3151953"/>
          </a:xfrm>
          <a:custGeom>
            <a:avLst/>
            <a:gdLst/>
            <a:ahLst/>
            <a:cxnLst/>
            <a:rect l="l" t="t" r="r" b="b"/>
            <a:pathLst>
              <a:path w="2451947" h="3151953">
                <a:moveTo>
                  <a:pt x="0" y="0"/>
                </a:moveTo>
                <a:lnTo>
                  <a:pt x="2451947" y="0"/>
                </a:lnTo>
                <a:lnTo>
                  <a:pt x="2451947" y="3151953"/>
                </a:lnTo>
                <a:lnTo>
                  <a:pt x="0" y="3151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3023557" y="4729476"/>
            <a:ext cx="794986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C0E04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RAG Agent:</a:t>
            </a:r>
            <a:r>
              <a:rPr lang="en-US" sz="2499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 Matches students with the best supervisor using CV and user inputs.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3557" y="3571623"/>
            <a:ext cx="794986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C0E04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CV Parser:</a:t>
            </a:r>
            <a:r>
              <a:rPr lang="en-US" sz="2499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 Parses and processes student CVs.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1C0E04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3557" y="5889277"/>
            <a:ext cx="794986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C0E04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CV Generator:</a:t>
            </a:r>
            <a:r>
              <a:rPr lang="en-US" sz="2499" dirty="0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 Creates an enhanced CV tailored for the recommended supervisor.</a:t>
            </a:r>
          </a:p>
        </p:txBody>
      </p:sp>
      <p:sp>
        <p:nvSpPr>
          <p:cNvPr id="11" name="Freeform 11"/>
          <p:cNvSpPr/>
          <p:nvPr/>
        </p:nvSpPr>
        <p:spPr>
          <a:xfrm rot="-5400000">
            <a:off x="14115833" y="-5629271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 rot="-5400000">
            <a:off x="-4172167" y="7442735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967538" y="7087177"/>
            <a:ext cx="581882" cy="588300"/>
          </a:xfrm>
          <a:custGeom>
            <a:avLst/>
            <a:gdLst/>
            <a:ahLst/>
            <a:cxnLst/>
            <a:rect l="l" t="t" r="r" b="b"/>
            <a:pathLst>
              <a:path w="581882" h="588300">
                <a:moveTo>
                  <a:pt x="0" y="0"/>
                </a:moveTo>
                <a:lnTo>
                  <a:pt x="581882" y="0"/>
                </a:lnTo>
                <a:lnTo>
                  <a:pt x="581882" y="588300"/>
                </a:lnTo>
                <a:lnTo>
                  <a:pt x="0" y="58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3023557" y="7049077"/>
            <a:ext cx="794986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C0E04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Feedback Agent: </a:t>
            </a:r>
            <a:r>
              <a:rPr lang="en-US" sz="2499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Validates CV and email for accuracy and consistency.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019175"/>
            <a:ext cx="12604023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</a:pPr>
            <a:r>
              <a:rPr lang="en-US" sz="7499" spc="89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Tasks the Agent will Perform</a:t>
            </a:r>
          </a:p>
        </p:txBody>
      </p:sp>
      <p:sp>
        <p:nvSpPr>
          <p:cNvPr id="16" name="Freeform 16"/>
          <p:cNvSpPr/>
          <p:nvPr/>
        </p:nvSpPr>
        <p:spPr>
          <a:xfrm>
            <a:off x="1967538" y="8246977"/>
            <a:ext cx="581882" cy="588300"/>
          </a:xfrm>
          <a:custGeom>
            <a:avLst/>
            <a:gdLst/>
            <a:ahLst/>
            <a:cxnLst/>
            <a:rect l="l" t="t" r="r" b="b"/>
            <a:pathLst>
              <a:path w="581882" h="588300">
                <a:moveTo>
                  <a:pt x="0" y="0"/>
                </a:moveTo>
                <a:lnTo>
                  <a:pt x="581882" y="0"/>
                </a:lnTo>
                <a:lnTo>
                  <a:pt x="581882" y="588300"/>
                </a:lnTo>
                <a:lnTo>
                  <a:pt x="0" y="58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3023557" y="8208877"/>
            <a:ext cx="7949862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C0E04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Email Formulator: </a:t>
            </a:r>
            <a:r>
              <a:rPr lang="en-US" sz="2499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Drafts a professional email for the supervisor, incorporating CV and student details.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/>
      <p:bldP spid="9" grpId="0"/>
      <p:bldP spid="10" grpId="0"/>
      <p:bldP spid="13" grpId="0" animBg="1"/>
      <p:bldP spid="14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3" name="Freeform 3"/>
          <p:cNvSpPr/>
          <p:nvPr/>
        </p:nvSpPr>
        <p:spPr>
          <a:xfrm rot="-5400000">
            <a:off x="14858390" y="-5824111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5400000" flipV="1">
            <a:off x="-4914725" y="-5824111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8229600"/>
                </a:moveTo>
                <a:lnTo>
                  <a:pt x="8344335" y="8229600"/>
                </a:lnTo>
                <a:lnTo>
                  <a:pt x="834433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5400000" flipH="1" flipV="1">
            <a:off x="-4914725" y="7881511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8344335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344335" y="0"/>
                </a:lnTo>
                <a:lnTo>
                  <a:pt x="8344335" y="822960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4858390" y="7881511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8344335" y="0"/>
                </a:moveTo>
                <a:lnTo>
                  <a:pt x="0" y="0"/>
                </a:lnTo>
                <a:lnTo>
                  <a:pt x="0" y="8229600"/>
                </a:lnTo>
                <a:lnTo>
                  <a:pt x="8344335" y="8229600"/>
                </a:lnTo>
                <a:lnTo>
                  <a:pt x="8344335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-3229261">
            <a:off x="1774136" y="1225145"/>
            <a:ext cx="1327598" cy="540694"/>
          </a:xfrm>
          <a:custGeom>
            <a:avLst/>
            <a:gdLst/>
            <a:ahLst/>
            <a:cxnLst/>
            <a:rect l="l" t="t" r="r" b="b"/>
            <a:pathLst>
              <a:path w="1327598" h="540694">
                <a:moveTo>
                  <a:pt x="0" y="0"/>
                </a:moveTo>
                <a:lnTo>
                  <a:pt x="1327598" y="0"/>
                </a:lnTo>
                <a:lnTo>
                  <a:pt x="1327598" y="540694"/>
                </a:lnTo>
                <a:lnTo>
                  <a:pt x="0" y="540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 rot="3228000" flipH="1">
            <a:off x="15885817" y="1269363"/>
            <a:ext cx="1327598" cy="540694"/>
          </a:xfrm>
          <a:custGeom>
            <a:avLst/>
            <a:gdLst/>
            <a:ahLst/>
            <a:cxnLst/>
            <a:rect l="l" t="t" r="r" b="b"/>
            <a:pathLst>
              <a:path w="1327598" h="540694">
                <a:moveTo>
                  <a:pt x="1327598" y="0"/>
                </a:moveTo>
                <a:lnTo>
                  <a:pt x="0" y="0"/>
                </a:lnTo>
                <a:lnTo>
                  <a:pt x="0" y="540694"/>
                </a:lnTo>
                <a:lnTo>
                  <a:pt x="1327598" y="540694"/>
                </a:lnTo>
                <a:lnTo>
                  <a:pt x="13275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2397179" y="8640913"/>
            <a:ext cx="1412821" cy="922187"/>
          </a:xfrm>
          <a:custGeom>
            <a:avLst/>
            <a:gdLst/>
            <a:ahLst/>
            <a:cxnLst/>
            <a:rect l="l" t="t" r="r" b="b"/>
            <a:pathLst>
              <a:path w="1412821" h="922187">
                <a:moveTo>
                  <a:pt x="0" y="0"/>
                </a:moveTo>
                <a:lnTo>
                  <a:pt x="1412821" y="0"/>
                </a:lnTo>
                <a:lnTo>
                  <a:pt x="1412821" y="922187"/>
                </a:lnTo>
                <a:lnTo>
                  <a:pt x="0" y="922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 dirty="0"/>
          </a:p>
        </p:txBody>
      </p:sp>
      <p:sp>
        <p:nvSpPr>
          <p:cNvPr id="10" name="Freeform 10"/>
          <p:cNvSpPr/>
          <p:nvPr/>
        </p:nvSpPr>
        <p:spPr>
          <a:xfrm flipH="1">
            <a:off x="15427379" y="8183713"/>
            <a:ext cx="1412821" cy="922187"/>
          </a:xfrm>
          <a:custGeom>
            <a:avLst/>
            <a:gdLst/>
            <a:ahLst/>
            <a:cxnLst/>
            <a:rect l="l" t="t" r="r" b="b"/>
            <a:pathLst>
              <a:path w="1412821" h="922187">
                <a:moveTo>
                  <a:pt x="1412821" y="0"/>
                </a:moveTo>
                <a:lnTo>
                  <a:pt x="0" y="0"/>
                </a:lnTo>
                <a:lnTo>
                  <a:pt x="0" y="922187"/>
                </a:lnTo>
                <a:lnTo>
                  <a:pt x="1412821" y="922187"/>
                </a:lnTo>
                <a:lnTo>
                  <a:pt x="14128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 rot="16200000">
            <a:off x="-4125005" y="4873033"/>
            <a:ext cx="10897182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</a:pPr>
            <a:r>
              <a:rPr lang="en-US" sz="7499" spc="89" dirty="0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Agent Flow</a:t>
            </a:r>
          </a:p>
        </p:txBody>
      </p:sp>
      <p:pic>
        <p:nvPicPr>
          <p:cNvPr id="14" name="Picture 13" descr="A group of colorful rectangular boxes with text&#10;&#10;Description automatically generated with medium confidence">
            <a:extLst>
              <a:ext uri="{FF2B5EF4-FFF2-40B4-BE49-F238E27FC236}">
                <a16:creationId xmlns:a16="http://schemas.microsoft.com/office/drawing/2014/main" id="{311064A3-1083-3D66-46A2-7E05D977B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43" y="-4058"/>
            <a:ext cx="13266199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241</Words>
  <Application>Microsoft Office PowerPoint</Application>
  <PresentationFormat>Custom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Arial</vt:lpstr>
      <vt:lpstr>Playpen Sans Bold</vt:lpstr>
      <vt:lpstr>More Sugar</vt:lpstr>
      <vt:lpstr>Playpen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Peach Cute Hand Drawn Playful Group Project Presentation</dc:title>
  <dc:creator>Rom Himelstein</dc:creator>
  <cp:lastModifiedBy>Rom Himelstein</cp:lastModifiedBy>
  <cp:revision>2</cp:revision>
  <dcterms:created xsi:type="dcterms:W3CDTF">2006-08-16T00:00:00Z</dcterms:created>
  <dcterms:modified xsi:type="dcterms:W3CDTF">2025-01-29T09:26:28Z</dcterms:modified>
  <dc:identifier>DAGbscOL1NQ</dc:identifier>
</cp:coreProperties>
</file>